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 SemiBold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  <p:embeddedFont>
      <p:font typeface="Open Sans ExtraBold"/>
      <p:bold r:id="rId49"/>
      <p:boldItalic r:id="rId50"/>
    </p:embeddedFont>
    <p:embeddedFont>
      <p:font typeface="Montserrat ExtraBold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53" roundtripDataSignature="AMtx7mj7YQxjDbLUjHj3XOhZUP1RmFcn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Medium-bold.fntdata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boldItalic.fntdata"/><Relationship Id="rId47" Type="http://schemas.openxmlformats.org/officeDocument/2006/relationships/font" Target="fonts/MontserratMedium-italic.fntdata"/><Relationship Id="rId49" Type="http://schemas.openxmlformats.org/officeDocument/2006/relationships/font" Target="fonts/OpenSans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SemiBold-regular.fntdata"/><Relationship Id="rId36" Type="http://schemas.openxmlformats.org/officeDocument/2006/relationships/slide" Target="slides/slide31.xml"/><Relationship Id="rId39" Type="http://schemas.openxmlformats.org/officeDocument/2006/relationships/font" Target="fonts/MontserratSemiBold-italic.fntdata"/><Relationship Id="rId38" Type="http://schemas.openxmlformats.org/officeDocument/2006/relationships/font" Target="fonts/Montserrat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Bold-bold.fntdata"/><Relationship Id="rId50" Type="http://schemas.openxmlformats.org/officeDocument/2006/relationships/font" Target="fonts/OpenSansExtraBold-boldItalic.fntdata"/><Relationship Id="rId53" Type="http://customschemas.google.com/relationships/presentationmetadata" Target="metadata"/><Relationship Id="rId52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pLqIIAqZD4&amp;ab_channel=TechandBeyondWithMoss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3756a1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43756a1ed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Então o que é devops?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Devops nada mais é que um conjunto de filosofias, tecnologias, ferramentas que auxiliam a preencher o gap que existe entre dev e ops.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Devops nao é um cargo</a:t>
            </a:r>
            <a:endParaRPr/>
          </a:p>
        </p:txBody>
      </p:sp>
      <p:sp>
        <p:nvSpPr>
          <p:cNvPr id="228" name="Google Shape;228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Então ja que devops é um conjunto de filosofias e ferramentas, onde que entra o Go nisso?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Aqui tem uma lista de ferramentas escritas em go que são amplamente adotadas no universo de devops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Kubernetes: orquestração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Docker: containers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Grafana: monintoramento e analytics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Prometheus: banco de serie temporal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Influxdb: banco de serie temporal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Terraform: infraestrutura como código</a:t>
            </a:r>
            <a:br>
              <a:rPr lang="pt-B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Todas essas ferramentas sao amplamente utilizadas no mercado, entao quem disser ai que nunca nem ouviu falar de pelo menos uma delas vai ta mentindo</a:t>
            </a:r>
            <a:br>
              <a:rPr lang="pt-BR"/>
            </a:br>
            <a:r>
              <a:rPr lang="pt-BR" u="sng">
                <a:solidFill>
                  <a:schemeClr val="hlink"/>
                </a:solidFill>
                <a:hlinkClick r:id="rId2"/>
              </a:rPr>
              <a:t>https://www.youtube.com/watch?v=7pLqIIAqZD4&amp;ab_channel=TechandBeyondWithMoss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porque essas ferramentas foram escritas em go?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tá, ja que então tem esse tanto de ferramentas, pra que eu teria profissionais trabalhando na area de devops?</a:t>
            </a:r>
            <a:endParaRPr/>
          </a:p>
        </p:txBody>
      </p:sp>
      <p:sp>
        <p:nvSpPr>
          <p:cNvPr id="309" name="Google Shape;309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Plataformas de desenvolvimento interno já são usadas por diversas empresas como google, salesforce, netflix, etc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323" name="Google Shape;323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por ser completamente customizavel e calibravel, pode ser feita por qualquer empresa, tanto uma de 100 funcionarios ate uma de 100 mil</a:t>
            </a:r>
            <a:endParaRPr/>
          </a:p>
        </p:txBody>
      </p:sp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ja vem com um conjunto de ferramentas e padrões definidos, é muito dificil uma empresa grande e consolidada se adaptar a uma IDP comprada</a:t>
            </a:r>
            <a:endParaRPr/>
          </a:p>
        </p:txBody>
      </p:sp>
      <p:sp>
        <p:nvSpPr>
          <p:cNvPr id="379" name="Google Shape;379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por ser completamente customizavel e calibravel, pode ser feita por qualquer empresa, tanto uma de 100 funcionarios ate uma de 100 mil</a:t>
            </a:r>
            <a:endParaRPr/>
          </a:p>
        </p:txBody>
      </p:sp>
      <p:sp>
        <p:nvSpPr>
          <p:cNvPr id="404" name="Google Shape;404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por ser completamente customizavel e calibravel, pode ser feita por qualquer empresa, tanto uma de 100 funcionarios ate uma de 100 mil</a:t>
            </a:r>
            <a:endParaRPr/>
          </a:p>
        </p:txBody>
      </p:sp>
      <p:sp>
        <p:nvSpPr>
          <p:cNvPr id="429" name="Google Shape;429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assim como o kubectl é uma ferramenta de linha de comando para interagir com o kubernetes, eu desenvolvo uma ferramenta de linha de comando para interaçao com a minha plataforma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inclusive, minha ferramenta é altamente inspirada no kubectl, que é opensource e eu sempre abro para ver o código para ter ideias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o kubernetes nos permite extender as apis dele escrevendo novos tipos (assim como existe o tipo service / deployment / statefulset etc)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com isso, podemos, por exemplo, criar um tipo que abstrai varios outros tipos do kubernetes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no meu caso, eu criei um tipo chamado application que permite ao usuario criar deploys usando os padròes da companhia e as melhores praticas de plataformas sem nem precisar compreender quase nada de como funciona o kubernetes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outro caso interessante é tambem o uso de um tipo para secrets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isso permite adicionar uma camada de segurança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eu que crio as coisas por baixo dos panos eu consigo garantir que tudo vai estar nos padrões</a:t>
            </a:r>
            <a:endParaRPr/>
          </a:p>
        </p:txBody>
      </p:sp>
      <p:sp>
        <p:nvSpPr>
          <p:cNvPr id="485" name="Google Shape;485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existem diversas ferramentas legais para geração de documentação para facilitar que meus usuarios entendam sobre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ferramentas que geram documentaçao apartir de jsonschema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ferramentas como o hugo que geram um site estático para expor as documentações</a:t>
            </a:r>
            <a:endParaRPr/>
          </a:p>
        </p:txBody>
      </p:sp>
      <p:sp>
        <p:nvSpPr>
          <p:cNvPr id="502" name="Google Shape;502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6" name="Google Shape;576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0" name="Google Shape;590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8" name="Google Shape;608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3" name="Google Shape;643;p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 ciclo de desenvolvimento envolve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planejar as tarefas;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implementar o codigo;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testar (tanto testes automatizados quanto manuais);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Corrigir bugs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Implementar melhorias</a:t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Já o ciclo de ops envolve: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buildar;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deployar;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operar os sistemas;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monitorar o ambiente;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metrificar tudo;</a:t>
            </a:r>
            <a:endParaRPr/>
          </a:p>
        </p:txBody>
      </p:sp>
      <p:sp>
        <p:nvSpPr>
          <p:cNvPr id="186" name="Google Shape;186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0" Type="http://schemas.openxmlformats.org/officeDocument/2006/relationships/image" Target="../media/image28.png"/><Relationship Id="rId9" Type="http://schemas.openxmlformats.org/officeDocument/2006/relationships/image" Target="../media/image19.png"/><Relationship Id="rId5" Type="http://schemas.openxmlformats.org/officeDocument/2006/relationships/image" Target="../media/image4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26.jp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243756a1ed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243756a1ede_0_0"/>
          <p:cNvSpPr txBox="1"/>
          <p:nvPr/>
        </p:nvSpPr>
        <p:spPr>
          <a:xfrm>
            <a:off x="514350" y="684100"/>
            <a:ext cx="44379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5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5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g243756a1ede_0_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7" name="Google Shape;57;g243756a1ede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g243756a1ede_0_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g243756a1ede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g243756a1ede_0_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g243756a1ede_0_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2" name="Google Shape;62;g243756a1ede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g243756a1ede_0_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g243756a1ed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g243756a1ede_0_0"/>
          <p:cNvCxnSpPr/>
          <p:nvPr/>
        </p:nvCxnSpPr>
        <p:spPr>
          <a:xfrm>
            <a:off x="458050" y="3450100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32" name="Google Shape;23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235" name="Google Shape;235;p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" name="Google Shape;236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9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2635951" y="207120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Diminuir o gap entre Dev e Ops;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Facilitar e padronizar os processos de entrega contínua;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 txBox="1"/>
          <p:nvPr/>
        </p:nvSpPr>
        <p:spPr>
          <a:xfrm>
            <a:off x="2635951" y="32696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Auxiliar no monitoramento, governança, metrificação;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Garantir segurança e boas práticas;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3" name="Google Shape;243;p9"/>
          <p:cNvCxnSpPr/>
          <p:nvPr/>
        </p:nvCxnSpPr>
        <p:spPr>
          <a:xfrm>
            <a:off x="1633600" y="21712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4" name="Google Shape;244;p9"/>
          <p:cNvCxnSpPr/>
          <p:nvPr/>
        </p:nvCxnSpPr>
        <p:spPr>
          <a:xfrm>
            <a:off x="16336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5" name="Google Shape;245;p9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6" name="Google Shape;246;p9"/>
          <p:cNvCxnSpPr/>
          <p:nvPr/>
        </p:nvCxnSpPr>
        <p:spPr>
          <a:xfrm>
            <a:off x="1633600" y="39840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7" name="Google Shape;247;p9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48" name="Google Shape;248;p9"/>
          <p:cNvSpPr txBox="1"/>
          <p:nvPr/>
        </p:nvSpPr>
        <p:spPr>
          <a:xfrm>
            <a:off x="204325" y="171450"/>
            <a:ext cx="48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Dev + Ops = DevOps;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55" name="Google Shape;255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1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0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258" name="Google Shape;258;p1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9" name="Google Shape;259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1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0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2635951" y="207120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Kubernetes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"/>
          <p:cNvSpPr txBox="1"/>
          <p:nvPr/>
        </p:nvSpPr>
        <p:spPr>
          <a:xfrm>
            <a:off x="2635951" y="32696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Grafana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Prometheus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10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7" name="Google Shape;267;p10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8" name="Google Shape;268;p10"/>
          <p:cNvSpPr txBox="1"/>
          <p:nvPr/>
        </p:nvSpPr>
        <p:spPr>
          <a:xfrm>
            <a:off x="204325" y="171450"/>
            <a:ext cx="59178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Ferramentas escritas em Go no universo DevOps;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69" name="Google Shape;269;p10"/>
          <p:cNvCxnSpPr/>
          <p:nvPr/>
        </p:nvCxnSpPr>
        <p:spPr>
          <a:xfrm>
            <a:off x="1633600" y="2195738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70" name="Google Shape;2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1527250"/>
            <a:ext cx="1932477" cy="1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2271300"/>
            <a:ext cx="1392201" cy="99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10"/>
          <p:cNvCxnSpPr/>
          <p:nvPr/>
        </p:nvCxnSpPr>
        <p:spPr>
          <a:xfrm>
            <a:off x="35005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73" name="Google Shape;27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525" y="2887200"/>
            <a:ext cx="965100" cy="9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10"/>
          <p:cNvCxnSpPr/>
          <p:nvPr/>
        </p:nvCxnSpPr>
        <p:spPr>
          <a:xfrm>
            <a:off x="3806300" y="39928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75" name="Google Shape;27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3462" y="3555675"/>
            <a:ext cx="1181727" cy="117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19650" y="1373016"/>
            <a:ext cx="1114400" cy="11294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0"/>
          <p:cNvSpPr txBox="1"/>
          <p:nvPr/>
        </p:nvSpPr>
        <p:spPr>
          <a:xfrm>
            <a:off x="7770180" y="1871100"/>
            <a:ext cx="1221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InfluxDb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10"/>
          <p:cNvCxnSpPr/>
          <p:nvPr/>
        </p:nvCxnSpPr>
        <p:spPr>
          <a:xfrm flipH="1" rot="10800000">
            <a:off x="7056675" y="1995625"/>
            <a:ext cx="630000" cy="1320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79" name="Google Shape;279;p10"/>
          <p:cNvPicPr preferRelativeResize="0"/>
          <p:nvPr/>
        </p:nvPicPr>
        <p:blipFill rotWithShape="1">
          <a:blip r:embed="rId10">
            <a:alphaModFix/>
          </a:blip>
          <a:srcRect b="0" l="0" r="63444" t="0"/>
          <a:stretch/>
        </p:blipFill>
        <p:spPr>
          <a:xfrm>
            <a:off x="5918125" y="2932375"/>
            <a:ext cx="1147250" cy="1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0"/>
          <p:cNvSpPr txBox="1"/>
          <p:nvPr/>
        </p:nvSpPr>
        <p:spPr>
          <a:xfrm>
            <a:off x="8077106" y="3616925"/>
            <a:ext cx="1010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0"/>
          <p:cNvCxnSpPr/>
          <p:nvPr/>
        </p:nvCxnSpPr>
        <p:spPr>
          <a:xfrm>
            <a:off x="7147525" y="371697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1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88" name="Google Shape;288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1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11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291" name="Google Shape;291;p1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1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11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2635951" y="2071205"/>
            <a:ext cx="5993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Build rápido e binário pequeno;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2635951" y="32696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Eficiente / concorrência;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Facilidade de uso;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" name="Google Shape;299;p11"/>
          <p:cNvCxnSpPr/>
          <p:nvPr/>
        </p:nvCxnSpPr>
        <p:spPr>
          <a:xfrm>
            <a:off x="1633600" y="21712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16336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01" name="Google Shape;301;p11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02" name="Google Shape;302;p11"/>
          <p:cNvCxnSpPr/>
          <p:nvPr/>
        </p:nvCxnSpPr>
        <p:spPr>
          <a:xfrm>
            <a:off x="1633600" y="39840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03" name="Google Shape;303;p11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04" name="Google Shape;304;p11"/>
          <p:cNvSpPr txBox="1"/>
          <p:nvPr/>
        </p:nvSpPr>
        <p:spPr>
          <a:xfrm>
            <a:off x="204325" y="171450"/>
            <a:ext cx="58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Vantagens do uso do Go;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5" name="Google Shape;305;p11"/>
          <p:cNvSpPr txBox="1"/>
          <p:nvPr/>
        </p:nvSpPr>
        <p:spPr>
          <a:xfrm>
            <a:off x="2635951" y="202500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Portabilidade entre SO;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7625" y="1455362"/>
            <a:ext cx="2421325" cy="26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eu faço?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12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13" name="Google Shape;31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12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12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2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18" name="Google Shape;31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1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0" name="Google Shape;32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6500" y="2064025"/>
            <a:ext cx="2258882" cy="22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13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27" name="Google Shape;32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1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13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30" name="Google Shape;330;p13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1" name="Google Shape;33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13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13"/>
          <p:cNvSpPr txBox="1"/>
          <p:nvPr/>
        </p:nvSpPr>
        <p:spPr>
          <a:xfrm>
            <a:off x="204325" y="1482774"/>
            <a:ext cx="44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Internal Developer Platforms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4" name="Google Shape;334;p13"/>
          <p:cNvSpPr txBox="1"/>
          <p:nvPr/>
        </p:nvSpPr>
        <p:spPr>
          <a:xfrm>
            <a:off x="204325" y="2155809"/>
            <a:ext cx="75150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6969"/>
                </a:solidFill>
                <a:latin typeface="Montserrat"/>
                <a:ea typeface="Montserrat"/>
                <a:cs typeface="Montserrat"/>
                <a:sym typeface="Montserrat"/>
              </a:rPr>
              <a:t>Camada de abstração que permite a padronização, governança, segurança, agilidade e facilidade nos processos de entrega.</a:t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5" name="Google Shape;335;p13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36" name="Google Shape;336;p13"/>
          <p:cNvSpPr txBox="1"/>
          <p:nvPr/>
        </p:nvSpPr>
        <p:spPr>
          <a:xfrm>
            <a:off x="204325" y="171450"/>
            <a:ext cx="34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eu faço?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7" name="Google Shape;33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1400" y="2921275"/>
            <a:ext cx="1761199" cy="19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4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44" name="Google Shape;34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1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p14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347" name="Google Shape;347;p14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8" name="Google Shape;34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14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14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2635951" y="2071205"/>
            <a:ext cx="5993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Tempo de onboarding;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2635951" y="32696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Más práticas;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Pouca segurança / auditoria / replicabilidade;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14"/>
          <p:cNvCxnSpPr/>
          <p:nvPr/>
        </p:nvCxnSpPr>
        <p:spPr>
          <a:xfrm>
            <a:off x="1633600" y="21712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6" name="Google Shape;356;p14"/>
          <p:cNvCxnSpPr/>
          <p:nvPr/>
        </p:nvCxnSpPr>
        <p:spPr>
          <a:xfrm>
            <a:off x="16336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7" name="Google Shape;357;p14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8" name="Google Shape;358;p14"/>
          <p:cNvCxnSpPr/>
          <p:nvPr/>
        </p:nvCxnSpPr>
        <p:spPr>
          <a:xfrm>
            <a:off x="1633600" y="39840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9" name="Google Shape;359;p14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60" name="Google Shape;360;p14"/>
          <p:cNvSpPr txBox="1"/>
          <p:nvPr/>
        </p:nvSpPr>
        <p:spPr>
          <a:xfrm>
            <a:off x="204325" y="171450"/>
            <a:ext cx="58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Internal developer platform;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2635951" y="202500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Stack muito complexa;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4"/>
          <p:cNvSpPr txBox="1"/>
          <p:nvPr/>
        </p:nvSpPr>
        <p:spPr>
          <a:xfrm>
            <a:off x="204325" y="852024"/>
            <a:ext cx="44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Motivação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Onde eu compro?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1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369" name="Google Shape;36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1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1" name="Google Shape;371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1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1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374" name="Google Shape;374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1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6" name="Google Shape;37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2888" y="1468425"/>
            <a:ext cx="3078225" cy="32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16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83" name="Google Shape;38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1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16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386" name="Google Shape;386;p16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6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16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6"/>
          <p:cNvSpPr txBox="1"/>
          <p:nvPr/>
        </p:nvSpPr>
        <p:spPr>
          <a:xfrm>
            <a:off x="2635951" y="2071205"/>
            <a:ext cx="5993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6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Não tem como dar suporte para todas as ferramentas que existem;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6"/>
          <p:cNvSpPr txBox="1"/>
          <p:nvPr/>
        </p:nvSpPr>
        <p:spPr>
          <a:xfrm>
            <a:off x="2635951" y="3269695"/>
            <a:ext cx="599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Depende do nível que é necessário de governança, segurança, autonomia, etc;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6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Geralmente usado por novas empresas / startups;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16"/>
          <p:cNvCxnSpPr/>
          <p:nvPr/>
        </p:nvCxnSpPr>
        <p:spPr>
          <a:xfrm>
            <a:off x="1633600" y="21712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5" name="Google Shape;395;p16"/>
          <p:cNvCxnSpPr/>
          <p:nvPr/>
        </p:nvCxnSpPr>
        <p:spPr>
          <a:xfrm>
            <a:off x="16336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6" name="Google Shape;396;p16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7" name="Google Shape;397;p16"/>
          <p:cNvCxnSpPr/>
          <p:nvPr/>
        </p:nvCxnSpPr>
        <p:spPr>
          <a:xfrm>
            <a:off x="1633600" y="39840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8" name="Google Shape;398;p16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99" name="Google Shape;399;p16"/>
          <p:cNvSpPr txBox="1"/>
          <p:nvPr/>
        </p:nvSpPr>
        <p:spPr>
          <a:xfrm>
            <a:off x="204325" y="171450"/>
            <a:ext cx="58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Internal developer platform;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2635951" y="202500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Padrões e regras de cada empresa;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6"/>
          <p:cNvSpPr txBox="1"/>
          <p:nvPr/>
        </p:nvSpPr>
        <p:spPr>
          <a:xfrm>
            <a:off x="204325" y="852024"/>
            <a:ext cx="44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Comprar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17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08" name="Google Shape;40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1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17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411" name="Google Shape;411;p17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2" name="Google Shape;41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17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17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7"/>
          <p:cNvSpPr txBox="1"/>
          <p:nvPr/>
        </p:nvSpPr>
        <p:spPr>
          <a:xfrm>
            <a:off x="2635951" y="2071205"/>
            <a:ext cx="5993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7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Suporte para as ferramentas escolhidas pela empresa;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7"/>
          <p:cNvSpPr txBox="1"/>
          <p:nvPr/>
        </p:nvSpPr>
        <p:spPr>
          <a:xfrm>
            <a:off x="2635951" y="32696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Possível calibrar o nível de governança, segurança, autonomia, etc;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7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Pode ser usada por qualquer empresa;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p17"/>
          <p:cNvCxnSpPr/>
          <p:nvPr/>
        </p:nvCxnSpPr>
        <p:spPr>
          <a:xfrm>
            <a:off x="1633600" y="21712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0" name="Google Shape;420;p17"/>
          <p:cNvCxnSpPr/>
          <p:nvPr/>
        </p:nvCxnSpPr>
        <p:spPr>
          <a:xfrm>
            <a:off x="16336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1" name="Google Shape;421;p17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2" name="Google Shape;422;p17"/>
          <p:cNvCxnSpPr/>
          <p:nvPr/>
        </p:nvCxnSpPr>
        <p:spPr>
          <a:xfrm>
            <a:off x="1633600" y="39840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3" name="Google Shape;423;p17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24" name="Google Shape;424;p17"/>
          <p:cNvSpPr txBox="1"/>
          <p:nvPr/>
        </p:nvSpPr>
        <p:spPr>
          <a:xfrm>
            <a:off x="204325" y="171450"/>
            <a:ext cx="58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Internal developer platform;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5" name="Google Shape;425;p17"/>
          <p:cNvSpPr txBox="1"/>
          <p:nvPr/>
        </p:nvSpPr>
        <p:spPr>
          <a:xfrm>
            <a:off x="2635951" y="202500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Completamente customizada;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7"/>
          <p:cNvSpPr txBox="1"/>
          <p:nvPr/>
        </p:nvSpPr>
        <p:spPr>
          <a:xfrm>
            <a:off x="204325" y="852024"/>
            <a:ext cx="44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Construir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1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33" name="Google Shape;433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1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436" name="Google Shape;436;p1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7" name="Google Shape;43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1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18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8"/>
          <p:cNvSpPr txBox="1"/>
          <p:nvPr/>
        </p:nvSpPr>
        <p:spPr>
          <a:xfrm>
            <a:off x="2635951" y="2071205"/>
            <a:ext cx="5993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8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Tempo de onboarding bastante reduzido;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8"/>
          <p:cNvSpPr txBox="1"/>
          <p:nvPr/>
        </p:nvSpPr>
        <p:spPr>
          <a:xfrm>
            <a:off x="2635951" y="32696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Visibilidade e governança;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8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Comunidade ativa de devs interagindo;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18"/>
          <p:cNvCxnSpPr/>
          <p:nvPr/>
        </p:nvCxnSpPr>
        <p:spPr>
          <a:xfrm>
            <a:off x="1633600" y="21712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5" name="Google Shape;445;p18"/>
          <p:cNvCxnSpPr/>
          <p:nvPr/>
        </p:nvCxnSpPr>
        <p:spPr>
          <a:xfrm>
            <a:off x="16336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6" name="Google Shape;446;p18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7" name="Google Shape;447;p18"/>
          <p:cNvCxnSpPr/>
          <p:nvPr/>
        </p:nvCxnSpPr>
        <p:spPr>
          <a:xfrm>
            <a:off x="1633600" y="39840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8" name="Google Shape;448;p18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49" name="Google Shape;449;p18"/>
          <p:cNvSpPr txBox="1"/>
          <p:nvPr/>
        </p:nvSpPr>
        <p:spPr>
          <a:xfrm>
            <a:off x="204325" y="171450"/>
            <a:ext cx="58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Internal developer platform;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0" name="Google Shape;450;p18"/>
          <p:cNvSpPr txBox="1"/>
          <p:nvPr/>
        </p:nvSpPr>
        <p:spPr>
          <a:xfrm>
            <a:off x="2635951" y="202500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Segurança e padronização;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8"/>
          <p:cNvSpPr txBox="1"/>
          <p:nvPr/>
        </p:nvSpPr>
        <p:spPr>
          <a:xfrm>
            <a:off x="204325" y="852024"/>
            <a:ext cx="44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estou hoje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71" name="Google Shape;71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388" y="221288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150" y="221288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0294" y="2212882"/>
            <a:ext cx="241732" cy="24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b="0" i="0" lang="pt-B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3695452" y="1811550"/>
            <a:ext cx="4689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Rafael Rubbioli Ferreira (@rafaelrubbioli)</a:t>
            </a:r>
            <a:endParaRPr b="0" i="0" sz="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Amo desenvolvimento de Software ❤️;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4150290" y="3166950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Esse é meu quinto ano trabalhando com Go;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4150900" y="3582774"/>
            <a:ext cx="42801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Já trabalhei como Backend e atualmente sou Platform Engineer;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4148425" y="4241325"/>
            <a:ext cx="428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Formado em Ciência da Computação pela UFMG, onde tive meu primeiro contato com Go;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4579993" y="2241350"/>
            <a:ext cx="17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 rafaelrubbioli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2"/>
          <p:cNvGrpSpPr/>
          <p:nvPr/>
        </p:nvGrpSpPr>
        <p:grpSpPr>
          <a:xfrm>
            <a:off x="490538" y="676367"/>
            <a:ext cx="2251813" cy="3478784"/>
            <a:chOff x="0" y="-38100"/>
            <a:chExt cx="1359462" cy="2100081"/>
          </a:xfrm>
        </p:grpSpPr>
        <p:sp>
          <p:nvSpPr>
            <p:cNvPr id="84" name="Google Shape;84;p2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" name="Google Shape;8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2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88" name="Google Shape;88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2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" name="Google Shape;90;p2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1" name="Google Shape;9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7712" y="36423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7712" y="42413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9">
            <a:alphaModFix/>
          </a:blip>
          <a:srcRect b="0" l="12476" r="16584" t="910"/>
          <a:stretch/>
        </p:blipFill>
        <p:spPr>
          <a:xfrm>
            <a:off x="614113" y="917963"/>
            <a:ext cx="2251800" cy="33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 o Go?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19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458" name="Google Shape;458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19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0" name="Google Shape;46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19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19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463" name="Google Shape;463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19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5" name="Google Shape;46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1075" y="1644000"/>
            <a:ext cx="2661851" cy="285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20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72" name="Google Shape;472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2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20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75" name="Google Shape;475;p20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20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20"/>
          <p:cNvSpPr txBox="1"/>
          <p:nvPr/>
        </p:nvSpPr>
        <p:spPr>
          <a:xfrm>
            <a:off x="204325" y="1482774"/>
            <a:ext cx="44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Command line interface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9" name="Google Shape;479;p20"/>
          <p:cNvSpPr txBox="1"/>
          <p:nvPr/>
        </p:nvSpPr>
        <p:spPr>
          <a:xfrm>
            <a:off x="204325" y="2155809"/>
            <a:ext cx="7515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969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696969"/>
                </a:solidFill>
                <a:latin typeface="Montserrat"/>
                <a:ea typeface="Montserrat"/>
                <a:cs typeface="Montserrat"/>
                <a:sym typeface="Montserrat"/>
              </a:rPr>
              <a:t>github.com/spf13/cobra</a:t>
            </a:r>
            <a:endParaRPr b="0" i="0" sz="1600" u="none" cap="none" strike="noStrike">
              <a:solidFill>
                <a:srgbClr val="6969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969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Montserrat"/>
              <a:buChar char="-"/>
            </a:pPr>
            <a:r>
              <a:rPr b="0" i="0" lang="pt-BR" sz="1600" u="none" cap="none" strike="noStrike">
                <a:solidFill>
                  <a:srgbClr val="696969"/>
                </a:solidFill>
                <a:latin typeface="Montserrat"/>
                <a:ea typeface="Montserrat"/>
                <a:cs typeface="Montserrat"/>
                <a:sym typeface="Montserrat"/>
              </a:rPr>
              <a:t>github.com/urfave/cli/v2</a:t>
            </a:r>
            <a:endParaRPr b="0" i="0" sz="1600" u="none" cap="none" strike="noStrike">
              <a:solidFill>
                <a:srgbClr val="69696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0" name="Google Shape;480;p20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81" name="Google Shape;481;p20"/>
          <p:cNvSpPr txBox="1"/>
          <p:nvPr/>
        </p:nvSpPr>
        <p:spPr>
          <a:xfrm>
            <a:off x="204325" y="171450"/>
            <a:ext cx="34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82" name="Google Shape;48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1125" y="2450450"/>
            <a:ext cx="2211800" cy="22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21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489" name="Google Shape;48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2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21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492" name="Google Shape;492;p21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3" name="Google Shape;49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21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1"/>
          <p:cNvSpPr txBox="1"/>
          <p:nvPr/>
        </p:nvSpPr>
        <p:spPr>
          <a:xfrm>
            <a:off x="204325" y="1482774"/>
            <a:ext cx="44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Extensão do kubernetes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6" name="Google Shape;496;p21"/>
          <p:cNvSpPr txBox="1"/>
          <p:nvPr/>
        </p:nvSpPr>
        <p:spPr>
          <a:xfrm>
            <a:off x="204325" y="2155809"/>
            <a:ext cx="751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6969"/>
                </a:solidFill>
                <a:latin typeface="Montserrat"/>
                <a:ea typeface="Montserrat"/>
                <a:cs typeface="Montserrat"/>
                <a:sym typeface="Montserrat"/>
              </a:rPr>
              <a:t>Padrão do k8s que permite estender a API e definir novos tipos</a:t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7" name="Google Shape;497;p21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8" name="Google Shape;498;p21"/>
          <p:cNvSpPr txBox="1"/>
          <p:nvPr/>
        </p:nvSpPr>
        <p:spPr>
          <a:xfrm>
            <a:off x="204325" y="171450"/>
            <a:ext cx="34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Operators;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99" name="Google Shape;49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7075" y="3097325"/>
            <a:ext cx="3048499" cy="11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22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506" name="Google Shape;50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508;p22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509" name="Google Shape;509;p22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0" name="Google Shape;510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22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22"/>
          <p:cNvSpPr txBox="1"/>
          <p:nvPr/>
        </p:nvSpPr>
        <p:spPr>
          <a:xfrm>
            <a:off x="204325" y="1482774"/>
            <a:ext cx="44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Ferramentas de geração de doc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3" name="Google Shape;513;p22"/>
          <p:cNvSpPr txBox="1"/>
          <p:nvPr/>
        </p:nvSpPr>
        <p:spPr>
          <a:xfrm>
            <a:off x="204325" y="2155809"/>
            <a:ext cx="751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6969"/>
                </a:solidFill>
                <a:latin typeface="Montserrat"/>
                <a:ea typeface="Montserrat"/>
                <a:cs typeface="Montserrat"/>
                <a:sym typeface="Montserrat"/>
              </a:rPr>
              <a:t>Automatizando tudo que dá!</a:t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22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15" name="Google Shape;515;p22"/>
          <p:cNvSpPr txBox="1"/>
          <p:nvPr/>
        </p:nvSpPr>
        <p:spPr>
          <a:xfrm>
            <a:off x="204325" y="171450"/>
            <a:ext cx="42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Documentação;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16" name="Google Shape;51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1750" y="3097325"/>
            <a:ext cx="4780498" cy="130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3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523" name="Google Shape;523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23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526" name="Google Shape;526;p23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7" name="Google Shape;52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23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23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3"/>
          <p:cNvSpPr txBox="1"/>
          <p:nvPr/>
        </p:nvSpPr>
        <p:spPr>
          <a:xfrm>
            <a:off x="2635951" y="207120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DevOps é muito importante;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3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 é amplamente adotado no universo de DevOps;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3"/>
          <p:cNvSpPr txBox="1"/>
          <p:nvPr/>
        </p:nvSpPr>
        <p:spPr>
          <a:xfrm>
            <a:off x="2635951" y="32696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Existem várias maneiras de melhorar os processos;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3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Internal Developer Platforms;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4" name="Google Shape;534;p23"/>
          <p:cNvCxnSpPr/>
          <p:nvPr/>
        </p:nvCxnSpPr>
        <p:spPr>
          <a:xfrm>
            <a:off x="1633600" y="21712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35" name="Google Shape;535;p23"/>
          <p:cNvCxnSpPr/>
          <p:nvPr/>
        </p:nvCxnSpPr>
        <p:spPr>
          <a:xfrm>
            <a:off x="16336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36" name="Google Shape;536;p23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37" name="Google Shape;537;p23"/>
          <p:cNvCxnSpPr/>
          <p:nvPr/>
        </p:nvCxnSpPr>
        <p:spPr>
          <a:xfrm>
            <a:off x="1633600" y="39840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38" name="Google Shape;538;p23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39" name="Google Shape;539;p23"/>
          <p:cNvSpPr txBox="1"/>
          <p:nvPr/>
        </p:nvSpPr>
        <p:spPr>
          <a:xfrm>
            <a:off x="204325" y="171450"/>
            <a:ext cx="34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Conclusões;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22" y="922975"/>
            <a:ext cx="3000906" cy="346258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4"/>
          <p:cNvSpPr txBox="1"/>
          <p:nvPr/>
        </p:nvSpPr>
        <p:spPr>
          <a:xfrm>
            <a:off x="4110400" y="5524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400" y="25984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0400" y="3560409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0400" y="3079445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0400" y="21188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4"/>
          <p:cNvSpPr txBox="1"/>
          <p:nvPr/>
        </p:nvSpPr>
        <p:spPr>
          <a:xfrm>
            <a:off x="4637199" y="22341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https://github.com/rafaelrubbioli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4"/>
          <p:cNvSpPr txBox="1"/>
          <p:nvPr/>
        </p:nvSpPr>
        <p:spPr>
          <a:xfrm>
            <a:off x="4637151" y="2734750"/>
            <a:ext cx="3281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https://www.linkedin.com/in/rafaelrubbioli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4"/>
          <p:cNvSpPr txBox="1"/>
          <p:nvPr/>
        </p:nvSpPr>
        <p:spPr>
          <a:xfrm>
            <a:off x="4637200" y="3204950"/>
            <a:ext cx="3363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https://www.instagram.com/rafaelrubbioli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4"/>
          <p:cNvSpPr txBox="1"/>
          <p:nvPr/>
        </p:nvSpPr>
        <p:spPr>
          <a:xfrm>
            <a:off x="4637142" y="3675158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https://www.rubbioli.com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4"/>
          <p:cNvSpPr txBox="1"/>
          <p:nvPr/>
        </p:nvSpPr>
        <p:spPr>
          <a:xfrm>
            <a:off x="4119925" y="17028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55" name="Google Shape;555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24"/>
          <p:cNvGrpSpPr/>
          <p:nvPr/>
        </p:nvGrpSpPr>
        <p:grpSpPr>
          <a:xfrm>
            <a:off x="-1130732" y="-1155405"/>
            <a:ext cx="2163484" cy="2168269"/>
            <a:chOff x="1" y="1"/>
            <a:chExt cx="5769290" cy="5782051"/>
          </a:xfrm>
        </p:grpSpPr>
        <p:pic>
          <p:nvPicPr>
            <p:cNvPr id="557" name="Google Shape;557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24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9" name="Google Shape;559;p24"/>
          <p:cNvCxnSpPr/>
          <p:nvPr/>
        </p:nvCxnSpPr>
        <p:spPr>
          <a:xfrm>
            <a:off x="4096863" y="14836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474747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5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DevOps?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2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567" name="Google Shape;56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p2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9" name="Google Shape;56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2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572" name="Google Shape;572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2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26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580" name="Google Shape;580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2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26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583" name="Google Shape;583;p26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4" name="Google Shape;58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26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6" name="Google Shape;58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6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Pilares da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linguagem Go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7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594" name="Google Shape;59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2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27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597" name="Google Shape;597;p27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8" name="Google Shape;59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27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p27"/>
          <p:cNvSpPr/>
          <p:nvPr/>
        </p:nvSpPr>
        <p:spPr>
          <a:xfrm>
            <a:off x="1567775" y="2200300"/>
            <a:ext cx="2505300" cy="2505300"/>
          </a:xfrm>
          <a:prstGeom prst="ellipse">
            <a:avLst/>
          </a:prstGeom>
          <a:solidFill>
            <a:srgbClr val="9CD6FE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Produtividade</a:t>
            </a:r>
            <a:endParaRPr b="0" i="0" sz="17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1" name="Google Shape;601;p27"/>
          <p:cNvSpPr/>
          <p:nvPr/>
        </p:nvSpPr>
        <p:spPr>
          <a:xfrm>
            <a:off x="176175" y="989025"/>
            <a:ext cx="2505300" cy="2415300"/>
          </a:xfrm>
          <a:prstGeom prst="ellipse">
            <a:avLst/>
          </a:prstGeom>
          <a:solidFill>
            <a:srgbClr val="52C7E7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Legibilidade</a:t>
            </a:r>
            <a:endParaRPr b="0" i="0" sz="17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2" name="Google Shape;602;p27"/>
          <p:cNvSpPr/>
          <p:nvPr/>
        </p:nvSpPr>
        <p:spPr>
          <a:xfrm>
            <a:off x="4994725" y="2200300"/>
            <a:ext cx="2505300" cy="2505300"/>
          </a:xfrm>
          <a:prstGeom prst="ellipse">
            <a:avLst/>
          </a:prstGeom>
          <a:solidFill>
            <a:srgbClr val="8CBEE0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simultaneidade</a:t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3" name="Google Shape;603;p27"/>
          <p:cNvSpPr/>
          <p:nvPr/>
        </p:nvSpPr>
        <p:spPr>
          <a:xfrm>
            <a:off x="3281256" y="989025"/>
            <a:ext cx="2505300" cy="2505300"/>
          </a:xfrm>
          <a:prstGeom prst="ellipse">
            <a:avLst/>
          </a:prstGeom>
          <a:solidFill>
            <a:srgbClr val="6CE5E8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Comunidade</a:t>
            </a:r>
            <a:endParaRPr b="0" i="0" sz="18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4" name="Google Shape;604;p27"/>
          <p:cNvSpPr/>
          <p:nvPr/>
        </p:nvSpPr>
        <p:spPr>
          <a:xfrm>
            <a:off x="6462531" y="989025"/>
            <a:ext cx="2505300" cy="2505300"/>
          </a:xfrm>
          <a:prstGeom prst="ellipse">
            <a:avLst/>
          </a:prstGeom>
          <a:solidFill>
            <a:srgbClr val="6D9EEB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Simplicidade</a:t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5" name="Google Shape;6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2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612" name="Google Shape;612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p2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28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615" name="Google Shape;615;p2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6" name="Google Shape;616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2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8" name="Google Shape;618;p28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8"/>
          <p:cNvSpPr txBox="1"/>
          <p:nvPr/>
        </p:nvSpPr>
        <p:spPr>
          <a:xfrm>
            <a:off x="2635951" y="207120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8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8"/>
          <p:cNvSpPr txBox="1"/>
          <p:nvPr/>
        </p:nvSpPr>
        <p:spPr>
          <a:xfrm>
            <a:off x="2635951" y="32696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8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28"/>
          <p:cNvCxnSpPr/>
          <p:nvPr/>
        </p:nvCxnSpPr>
        <p:spPr>
          <a:xfrm>
            <a:off x="1633600" y="21712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24" name="Google Shape;624;p28"/>
          <p:cNvCxnSpPr/>
          <p:nvPr/>
        </p:nvCxnSpPr>
        <p:spPr>
          <a:xfrm>
            <a:off x="16336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25" name="Google Shape;625;p28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26" name="Google Shape;626;p28"/>
          <p:cNvCxnSpPr/>
          <p:nvPr/>
        </p:nvCxnSpPr>
        <p:spPr>
          <a:xfrm>
            <a:off x="1633600" y="39840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627" name="Google Shape;627;p28"/>
          <p:cNvGrpSpPr/>
          <p:nvPr/>
        </p:nvGrpSpPr>
        <p:grpSpPr>
          <a:xfrm>
            <a:off x="514338" y="1954559"/>
            <a:ext cx="1310856" cy="416152"/>
            <a:chOff x="0" y="0"/>
            <a:chExt cx="3495616" cy="1109739"/>
          </a:xfrm>
        </p:grpSpPr>
        <p:sp>
          <p:nvSpPr>
            <p:cNvPr id="628" name="Google Shape;628;p28"/>
            <p:cNvSpPr/>
            <p:nvPr/>
          </p:nvSpPr>
          <p:spPr>
            <a:xfrm>
              <a:off x="0" y="0"/>
              <a:ext cx="3495616" cy="1109739"/>
            </a:xfrm>
            <a:custGeom>
              <a:rect b="b" l="l" r="r" t="t"/>
              <a:pathLst>
                <a:path extrusionOk="0" h="1713882" w="5398635">
                  <a:moveTo>
                    <a:pt x="5398635" y="856941"/>
                  </a:moveTo>
                  <a:lnTo>
                    <a:pt x="5398635" y="856941"/>
                  </a:lnTo>
                  <a:cubicBezTo>
                    <a:pt x="5398635" y="1285384"/>
                    <a:pt x="4970264" y="1713882"/>
                    <a:pt x="4441690" y="1713882"/>
                  </a:cubicBezTo>
                  <a:lnTo>
                    <a:pt x="956945" y="1713882"/>
                  </a:lnTo>
                  <a:cubicBezTo>
                    <a:pt x="428371" y="1713882"/>
                    <a:pt x="0" y="1285384"/>
                    <a:pt x="0" y="856941"/>
                  </a:cubicBezTo>
                  <a:lnTo>
                    <a:pt x="0" y="856941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4441690" y="0"/>
                  </a:lnTo>
                  <a:cubicBezTo>
                    <a:pt x="4970137" y="0"/>
                    <a:pt x="5398635" y="428371"/>
                    <a:pt x="5398635" y="856941"/>
                  </a:cubicBezTo>
                  <a:close/>
                </a:path>
              </a:pathLst>
            </a:custGeom>
            <a:solidFill>
              <a:srgbClr val="9CD6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8"/>
            <p:cNvSpPr txBox="1"/>
            <p:nvPr/>
          </p:nvSpPr>
          <p:spPr>
            <a:xfrm>
              <a:off x="477582" y="205262"/>
              <a:ext cx="25380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2017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8"/>
          <p:cNvGrpSpPr/>
          <p:nvPr/>
        </p:nvGrpSpPr>
        <p:grpSpPr>
          <a:xfrm>
            <a:off x="514338" y="2553804"/>
            <a:ext cx="1310856" cy="416152"/>
            <a:chOff x="0" y="0"/>
            <a:chExt cx="3495616" cy="1109739"/>
          </a:xfrm>
        </p:grpSpPr>
        <p:sp>
          <p:nvSpPr>
            <p:cNvPr id="631" name="Google Shape;631;p28"/>
            <p:cNvSpPr/>
            <p:nvPr/>
          </p:nvSpPr>
          <p:spPr>
            <a:xfrm>
              <a:off x="0" y="0"/>
              <a:ext cx="3495616" cy="1109739"/>
            </a:xfrm>
            <a:custGeom>
              <a:rect b="b" l="l" r="r" t="t"/>
              <a:pathLst>
                <a:path extrusionOk="0" h="1713882" w="5398635">
                  <a:moveTo>
                    <a:pt x="5398635" y="856941"/>
                  </a:moveTo>
                  <a:lnTo>
                    <a:pt x="5398635" y="856941"/>
                  </a:lnTo>
                  <a:cubicBezTo>
                    <a:pt x="5398635" y="1285384"/>
                    <a:pt x="4970264" y="1713882"/>
                    <a:pt x="4441690" y="1713882"/>
                  </a:cubicBezTo>
                  <a:lnTo>
                    <a:pt x="956945" y="1713882"/>
                  </a:lnTo>
                  <a:cubicBezTo>
                    <a:pt x="428371" y="1713882"/>
                    <a:pt x="0" y="1285384"/>
                    <a:pt x="0" y="856941"/>
                  </a:cubicBezTo>
                  <a:lnTo>
                    <a:pt x="0" y="856941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4441690" y="0"/>
                  </a:lnTo>
                  <a:cubicBezTo>
                    <a:pt x="4970137" y="0"/>
                    <a:pt x="5398635" y="428371"/>
                    <a:pt x="5398635" y="856941"/>
                  </a:cubicBezTo>
                  <a:close/>
                </a:path>
              </a:pathLst>
            </a:custGeom>
            <a:solidFill>
              <a:srgbClr val="9CD6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8"/>
            <p:cNvSpPr txBox="1"/>
            <p:nvPr/>
          </p:nvSpPr>
          <p:spPr>
            <a:xfrm>
              <a:off x="477582" y="205262"/>
              <a:ext cx="25380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2018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28"/>
          <p:cNvGrpSpPr/>
          <p:nvPr/>
        </p:nvGrpSpPr>
        <p:grpSpPr>
          <a:xfrm>
            <a:off x="514338" y="3153049"/>
            <a:ext cx="1310856" cy="416152"/>
            <a:chOff x="0" y="0"/>
            <a:chExt cx="3495616" cy="1109739"/>
          </a:xfrm>
        </p:grpSpPr>
        <p:sp>
          <p:nvSpPr>
            <p:cNvPr id="634" name="Google Shape;634;p28"/>
            <p:cNvSpPr/>
            <p:nvPr/>
          </p:nvSpPr>
          <p:spPr>
            <a:xfrm>
              <a:off x="0" y="0"/>
              <a:ext cx="3495616" cy="1109739"/>
            </a:xfrm>
            <a:custGeom>
              <a:rect b="b" l="l" r="r" t="t"/>
              <a:pathLst>
                <a:path extrusionOk="0" h="1713882" w="5398635">
                  <a:moveTo>
                    <a:pt x="5398635" y="856941"/>
                  </a:moveTo>
                  <a:lnTo>
                    <a:pt x="5398635" y="856941"/>
                  </a:lnTo>
                  <a:cubicBezTo>
                    <a:pt x="5398635" y="1285384"/>
                    <a:pt x="4970264" y="1713882"/>
                    <a:pt x="4441690" y="1713882"/>
                  </a:cubicBezTo>
                  <a:lnTo>
                    <a:pt x="956945" y="1713882"/>
                  </a:lnTo>
                  <a:cubicBezTo>
                    <a:pt x="428371" y="1713882"/>
                    <a:pt x="0" y="1285384"/>
                    <a:pt x="0" y="856941"/>
                  </a:cubicBezTo>
                  <a:lnTo>
                    <a:pt x="0" y="856941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4441690" y="0"/>
                  </a:lnTo>
                  <a:cubicBezTo>
                    <a:pt x="4970137" y="0"/>
                    <a:pt x="5398635" y="428371"/>
                    <a:pt x="5398635" y="856941"/>
                  </a:cubicBezTo>
                  <a:close/>
                </a:path>
              </a:pathLst>
            </a:custGeom>
            <a:solidFill>
              <a:srgbClr val="9CD6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8"/>
            <p:cNvSpPr txBox="1"/>
            <p:nvPr/>
          </p:nvSpPr>
          <p:spPr>
            <a:xfrm>
              <a:off x="477582" y="205262"/>
              <a:ext cx="25380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2019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28"/>
          <p:cNvGrpSpPr/>
          <p:nvPr/>
        </p:nvGrpSpPr>
        <p:grpSpPr>
          <a:xfrm>
            <a:off x="514338" y="3776107"/>
            <a:ext cx="1310856" cy="416152"/>
            <a:chOff x="0" y="0"/>
            <a:chExt cx="3495616" cy="1109739"/>
          </a:xfrm>
        </p:grpSpPr>
        <p:sp>
          <p:nvSpPr>
            <p:cNvPr id="637" name="Google Shape;637;p28"/>
            <p:cNvSpPr/>
            <p:nvPr/>
          </p:nvSpPr>
          <p:spPr>
            <a:xfrm>
              <a:off x="0" y="0"/>
              <a:ext cx="3495616" cy="1109739"/>
            </a:xfrm>
            <a:custGeom>
              <a:rect b="b" l="l" r="r" t="t"/>
              <a:pathLst>
                <a:path extrusionOk="0" h="1713882" w="5398635">
                  <a:moveTo>
                    <a:pt x="5398635" y="856941"/>
                  </a:moveTo>
                  <a:lnTo>
                    <a:pt x="5398635" y="856941"/>
                  </a:lnTo>
                  <a:cubicBezTo>
                    <a:pt x="5398635" y="1285384"/>
                    <a:pt x="4970264" y="1713882"/>
                    <a:pt x="4441690" y="1713882"/>
                  </a:cubicBezTo>
                  <a:lnTo>
                    <a:pt x="956945" y="1713882"/>
                  </a:lnTo>
                  <a:cubicBezTo>
                    <a:pt x="428371" y="1713882"/>
                    <a:pt x="0" y="1285384"/>
                    <a:pt x="0" y="856941"/>
                  </a:cubicBezTo>
                  <a:lnTo>
                    <a:pt x="0" y="856941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4441690" y="0"/>
                  </a:lnTo>
                  <a:cubicBezTo>
                    <a:pt x="4970137" y="0"/>
                    <a:pt x="5398635" y="428371"/>
                    <a:pt x="5398635" y="856941"/>
                  </a:cubicBezTo>
                  <a:close/>
                </a:path>
              </a:pathLst>
            </a:custGeom>
            <a:solidFill>
              <a:srgbClr val="9CD6F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8"/>
            <p:cNvSpPr txBox="1"/>
            <p:nvPr/>
          </p:nvSpPr>
          <p:spPr>
            <a:xfrm>
              <a:off x="477582" y="205262"/>
              <a:ext cx="25380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2020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9" name="Google Shape;639;p28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40" name="Google Shape;640;p28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Lorem ipsum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dolor sit amet;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514350" y="684100"/>
            <a:ext cx="443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514350" y="2142013"/>
            <a:ext cx="38811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41B8D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Vamos conhecer e explorar esta poderosa linguagem de programação Web</a:t>
            </a:r>
            <a:endParaRPr b="0" i="0" sz="600" u="none" cap="none" strike="noStrike">
              <a:solidFill>
                <a:srgbClr val="41B8D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03" name="Google Shape;103;p1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04" name="Google Shape;104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" name="Google Shape;106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1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9" name="Google Shape;109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"/>
          <p:cNvCxnSpPr/>
          <p:nvPr/>
        </p:nvCxnSpPr>
        <p:spPr>
          <a:xfrm>
            <a:off x="514350" y="1923225"/>
            <a:ext cx="3942300" cy="0"/>
          </a:xfrm>
          <a:prstGeom prst="straightConnector1">
            <a:avLst/>
          </a:prstGeom>
          <a:noFill/>
          <a:ln cap="flat" cmpd="sng" w="38100">
            <a:solidFill>
              <a:srgbClr val="41B8D5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2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647" name="Google Shape;647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2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2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650" name="Google Shape;650;p2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1" name="Google Shape;65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2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29"/>
          <p:cNvSpPr txBox="1"/>
          <p:nvPr/>
        </p:nvSpPr>
        <p:spPr>
          <a:xfrm>
            <a:off x="204325" y="1482774"/>
            <a:ext cx="44157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4" name="Google Shape;654;p29"/>
          <p:cNvSpPr txBox="1"/>
          <p:nvPr/>
        </p:nvSpPr>
        <p:spPr>
          <a:xfrm>
            <a:off x="204325" y="2155738"/>
            <a:ext cx="44157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6969"/>
                </a:solidFill>
                <a:latin typeface="Montserrat"/>
                <a:ea typeface="Montserrat"/>
                <a:cs typeface="Montserrat"/>
                <a:sym typeface="Montserrat"/>
              </a:rPr>
              <a:t>Sed ullamcorper sem a libero congue fermentum. Maecenas rutrum lacinia nunc non mollis. In et fermentum diam, sit amet aliquam arcu. </a:t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5" name="Google Shape;655;p29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56" name="Google Shape;656;p29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Lorem ipsum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dolor sit amet;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0"/>
          <p:cNvSpPr txBox="1"/>
          <p:nvPr/>
        </p:nvSpPr>
        <p:spPr>
          <a:xfrm>
            <a:off x="204325" y="1629452"/>
            <a:ext cx="44157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iaculis ultricies neque lacinia mattis. </a:t>
            </a:r>
            <a:endParaRPr b="0" i="0" sz="7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2" name="Google Shape;662;p30"/>
          <p:cNvSpPr txBox="1"/>
          <p:nvPr/>
        </p:nvSpPr>
        <p:spPr>
          <a:xfrm>
            <a:off x="204325" y="2675125"/>
            <a:ext cx="44439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6969"/>
                </a:solidFill>
                <a:latin typeface="Montserrat"/>
                <a:ea typeface="Montserrat"/>
                <a:cs typeface="Montserrat"/>
                <a:sym typeface="Montserrat"/>
              </a:rPr>
              <a:t>Sed ullamcorper sem a libero congue fermentum. Maecenas rutrum lacinia nunc non mollis. In et fermentum diam, sit amet aliquam arcu. Quisque eget vestibulum dolor, a fringilla lacus.</a:t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63" name="Google Shape;663;p30"/>
          <p:cNvGrpSpPr/>
          <p:nvPr/>
        </p:nvGrpSpPr>
        <p:grpSpPr>
          <a:xfrm>
            <a:off x="5030775" y="820262"/>
            <a:ext cx="3775390" cy="3502972"/>
            <a:chOff x="0" y="-38100"/>
            <a:chExt cx="8891639" cy="8271480"/>
          </a:xfrm>
        </p:grpSpPr>
        <p:sp>
          <p:nvSpPr>
            <p:cNvPr id="664" name="Google Shape;664;p30"/>
            <p:cNvSpPr txBox="1"/>
            <p:nvPr/>
          </p:nvSpPr>
          <p:spPr>
            <a:xfrm>
              <a:off x="6442557" y="-38100"/>
              <a:ext cx="928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Item 1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20%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0"/>
            <p:cNvSpPr txBox="1"/>
            <p:nvPr/>
          </p:nvSpPr>
          <p:spPr>
            <a:xfrm>
              <a:off x="7963439" y="4642692"/>
              <a:ext cx="928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Item 2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20%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0"/>
            <p:cNvSpPr txBox="1"/>
            <p:nvPr/>
          </p:nvSpPr>
          <p:spPr>
            <a:xfrm>
              <a:off x="3981719" y="7535580"/>
              <a:ext cx="928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Item 3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20%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0"/>
            <p:cNvSpPr txBox="1"/>
            <p:nvPr/>
          </p:nvSpPr>
          <p:spPr>
            <a:xfrm>
              <a:off x="0" y="4642692"/>
              <a:ext cx="928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Item 4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20%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0"/>
            <p:cNvSpPr txBox="1"/>
            <p:nvPr/>
          </p:nvSpPr>
          <p:spPr>
            <a:xfrm>
              <a:off x="1520882" y="-38100"/>
              <a:ext cx="9282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Item 5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pt-BR" sz="800" u="none" cap="none" strike="noStrike">
                  <a:solidFill>
                    <a:srgbClr val="000000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20%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9" name="Google Shape;669;p30"/>
            <p:cNvGrpSpPr/>
            <p:nvPr/>
          </p:nvGrpSpPr>
          <p:grpSpPr>
            <a:xfrm>
              <a:off x="512814" y="157977"/>
              <a:ext cx="7849346" cy="7449241"/>
              <a:chOff x="-121047" y="0"/>
              <a:chExt cx="2776171" cy="2634661"/>
            </a:xfrm>
          </p:grpSpPr>
          <p:sp>
            <p:nvSpPr>
              <p:cNvPr id="670" name="Google Shape;670;p30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rect b="b" l="l" r="r" t="t"/>
                <a:pathLst>
                  <a:path extrusionOk="0" h="1104203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rect b="b" l="l" r="r" t="t"/>
                <a:pathLst>
                  <a:path extrusionOk="0" h="1455928" w="1038022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0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rect b="b" l="l" r="r" t="t"/>
                <a:pathLst>
                  <a:path extrusionOk="0" h="870232" w="1543393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0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rect b="b" l="l" r="r" t="t"/>
                <a:pathLst>
                  <a:path extrusionOk="0" h="1479780" w="1017804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2F5F9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rect b="b" l="l" r="r" t="t"/>
                <a:pathLst>
                  <a:path extrusionOk="0" h="1073774" w="1207778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31356E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75" name="Google Shape;6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" name="Google Shape;676;p30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77" name="Google Shape;677;p30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Lorem ipsum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dolor sit amet;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18" name="Google Shape;118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0" name="Google Shape;120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23" name="Google Shape;12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415400" y="727300"/>
            <a:ext cx="52206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 no universo DevOps</a:t>
            </a:r>
            <a:endParaRPr b="0" i="0" sz="5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4650" y="1230099"/>
            <a:ext cx="3286501" cy="327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/>
        </p:nvSpPr>
        <p:spPr>
          <a:xfrm>
            <a:off x="2860012" y="155080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 que é DevOps?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2859999" y="1893075"/>
            <a:ext cx="4662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Exemplos de ferramentas de plataformas escritas em Go 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859999" y="2233925"/>
            <a:ext cx="458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Vantagens de escolher o Go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860012" y="258791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O que eu faço?</a:t>
            </a:r>
            <a:endParaRPr b="0" i="0" sz="12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860012" y="2941916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Internal developer platforms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4"/>
          <p:cNvGrpSpPr/>
          <p:nvPr/>
        </p:nvGrpSpPr>
        <p:grpSpPr>
          <a:xfrm>
            <a:off x="204325" y="2665075"/>
            <a:ext cx="1246524" cy="2307650"/>
            <a:chOff x="204325" y="2665075"/>
            <a:chExt cx="1246524" cy="2307650"/>
          </a:xfrm>
        </p:grpSpPr>
        <p:sp>
          <p:nvSpPr>
            <p:cNvPr id="142" name="Google Shape;142;p4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" name="Google Shape;143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4" name="Google Shape;144;p4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5" name="Google Shape;145;p4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vamos ver?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18668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207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56171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725" y="2915725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/>
        </p:nvSpPr>
        <p:spPr>
          <a:xfrm>
            <a:off x="620050" y="450125"/>
            <a:ext cx="7771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 é</a:t>
            </a:r>
            <a:endParaRPr b="0" i="0" sz="45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DevOps?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57" name="Google Shape;15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" name="Google Shape;159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62" name="Google Shape;16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2776" y="2222401"/>
            <a:ext cx="3978450" cy="273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6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171" name="Google Shape;17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6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174" name="Google Shape;174;p6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6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6"/>
          <p:cNvSpPr/>
          <p:nvPr/>
        </p:nvSpPr>
        <p:spPr>
          <a:xfrm>
            <a:off x="1567775" y="2200300"/>
            <a:ext cx="2505300" cy="2505300"/>
          </a:xfrm>
          <a:prstGeom prst="ellipse">
            <a:avLst/>
          </a:prstGeom>
          <a:solidFill>
            <a:srgbClr val="9CD6FE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Implementar</a:t>
            </a:r>
            <a:endParaRPr b="0" i="0" sz="17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176175" y="989025"/>
            <a:ext cx="2505300" cy="2415300"/>
          </a:xfrm>
          <a:prstGeom prst="ellipse">
            <a:avLst/>
          </a:prstGeom>
          <a:solidFill>
            <a:srgbClr val="52C7E7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Planejar</a:t>
            </a:r>
            <a:endParaRPr b="0" i="0" sz="17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4994725" y="2200300"/>
            <a:ext cx="2505300" cy="2505300"/>
          </a:xfrm>
          <a:prstGeom prst="ellipse">
            <a:avLst/>
          </a:prstGeom>
          <a:solidFill>
            <a:srgbClr val="8CBEE0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Corrigir bugs</a:t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3281256" y="989025"/>
            <a:ext cx="2505300" cy="2505300"/>
          </a:xfrm>
          <a:prstGeom prst="ellipse">
            <a:avLst/>
          </a:prstGeom>
          <a:solidFill>
            <a:srgbClr val="6CE5E8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Testar</a:t>
            </a:r>
            <a:endParaRPr b="0" i="0" sz="18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6462531" y="989025"/>
            <a:ext cx="2505300" cy="2505300"/>
          </a:xfrm>
          <a:prstGeom prst="ellipse">
            <a:avLst/>
          </a:prstGeom>
          <a:solidFill>
            <a:srgbClr val="6D9EEB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Melhorar</a:t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/>
          <p:nvPr/>
        </p:nvSpPr>
        <p:spPr>
          <a:xfrm>
            <a:off x="204325" y="171450"/>
            <a:ext cx="34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Dev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7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190" name="Google Shape;190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7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193" name="Google Shape;193;p7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4" name="Google Shape;19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7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7"/>
          <p:cNvSpPr/>
          <p:nvPr/>
        </p:nvSpPr>
        <p:spPr>
          <a:xfrm>
            <a:off x="1567775" y="2200300"/>
            <a:ext cx="2505300" cy="2505300"/>
          </a:xfrm>
          <a:prstGeom prst="ellipse">
            <a:avLst/>
          </a:prstGeom>
          <a:solidFill>
            <a:srgbClr val="9CD6FE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Deploy</a:t>
            </a:r>
            <a:endParaRPr b="0" i="0" sz="17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176175" y="989025"/>
            <a:ext cx="2505300" cy="2415300"/>
          </a:xfrm>
          <a:prstGeom prst="ellipse">
            <a:avLst/>
          </a:prstGeom>
          <a:solidFill>
            <a:srgbClr val="52C7E7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</a:t>
            </a:r>
            <a:endParaRPr b="0" i="0" sz="17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4994725" y="2200300"/>
            <a:ext cx="2505300" cy="2505300"/>
          </a:xfrm>
          <a:prstGeom prst="ellipse">
            <a:avLst/>
          </a:prstGeom>
          <a:solidFill>
            <a:srgbClr val="8CBEE0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Monitorar</a:t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3281256" y="989025"/>
            <a:ext cx="2505300" cy="2505300"/>
          </a:xfrm>
          <a:prstGeom prst="ellipse">
            <a:avLst/>
          </a:prstGeom>
          <a:solidFill>
            <a:srgbClr val="6CE5E8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Operar</a:t>
            </a:r>
            <a:endParaRPr b="0" i="0" sz="18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6462531" y="989025"/>
            <a:ext cx="2505300" cy="2505300"/>
          </a:xfrm>
          <a:prstGeom prst="ellipse">
            <a:avLst/>
          </a:prstGeom>
          <a:solidFill>
            <a:srgbClr val="6D9EEB"/>
          </a:solidFill>
          <a:ln cap="flat" cmpd="sng" w="19050">
            <a:solidFill>
              <a:srgbClr val="8CB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Metrificar</a:t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1" name="Google Shape;20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2050" y="3752125"/>
            <a:ext cx="1126150" cy="11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 txBox="1"/>
          <p:nvPr/>
        </p:nvSpPr>
        <p:spPr>
          <a:xfrm>
            <a:off x="204325" y="171450"/>
            <a:ext cx="34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8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09" name="Google Shape;209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8"/>
          <p:cNvGrpSpPr/>
          <p:nvPr/>
        </p:nvGrpSpPr>
        <p:grpSpPr>
          <a:xfrm>
            <a:off x="-481662" y="4007660"/>
            <a:ext cx="2211821" cy="2021410"/>
            <a:chOff x="4947" y="0"/>
            <a:chExt cx="5898189" cy="5390426"/>
          </a:xfrm>
        </p:grpSpPr>
        <p:sp>
          <p:nvSpPr>
            <p:cNvPr id="212" name="Google Shape;212;p8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8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8"/>
          <p:cNvSpPr txBox="1"/>
          <p:nvPr/>
        </p:nvSpPr>
        <p:spPr>
          <a:xfrm>
            <a:off x="514250" y="268275"/>
            <a:ext cx="7376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2635951" y="207120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Acessos irrestritos;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2635951" y="2670450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Falta de padronização;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2635951" y="3269695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 pessoa que detém todo o conhecimento;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635951" y="3892752"/>
            <a:ext cx="5993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Debug em produção;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8"/>
          <p:cNvCxnSpPr/>
          <p:nvPr/>
        </p:nvCxnSpPr>
        <p:spPr>
          <a:xfrm>
            <a:off x="1633600" y="217125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8"/>
          <p:cNvCxnSpPr/>
          <p:nvPr/>
        </p:nvCxnSpPr>
        <p:spPr>
          <a:xfrm>
            <a:off x="1633600" y="27705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2" name="Google Shape;222;p8"/>
          <p:cNvCxnSpPr/>
          <p:nvPr/>
        </p:nvCxnSpPr>
        <p:spPr>
          <a:xfrm>
            <a:off x="1633600" y="3368900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3" name="Google Shape;223;p8"/>
          <p:cNvCxnSpPr/>
          <p:nvPr/>
        </p:nvCxnSpPr>
        <p:spPr>
          <a:xfrm>
            <a:off x="1633600" y="3984025"/>
            <a:ext cx="792600" cy="0"/>
          </a:xfrm>
          <a:prstGeom prst="straightConnector1">
            <a:avLst/>
          </a:prstGeom>
          <a:noFill/>
          <a:ln cap="flat" cmpd="sng" w="38100">
            <a:solidFill>
              <a:srgbClr val="9CD6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4" name="Google Shape;224;p8"/>
          <p:cNvCxnSpPr/>
          <p:nvPr/>
        </p:nvCxnSpPr>
        <p:spPr>
          <a:xfrm>
            <a:off x="204325" y="1234025"/>
            <a:ext cx="3241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5" name="Google Shape;225;p8"/>
          <p:cNvSpPr txBox="1"/>
          <p:nvPr/>
        </p:nvSpPr>
        <p:spPr>
          <a:xfrm>
            <a:off x="204325" y="171450"/>
            <a:ext cx="60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Como é em alguns lugares</a:t>
            </a:r>
            <a:endParaRPr b="0" i="0" sz="3000" u="none" cap="none" strike="noStrike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